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1083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02" autoAdjust="0"/>
    <p:restoredTop sz="94651"/>
  </p:normalViewPr>
  <p:slideViewPr>
    <p:cSldViewPr snapToGrid="0">
      <p:cViewPr varScale="1">
        <p:scale>
          <a:sx n="87" d="100"/>
          <a:sy n="87" d="100"/>
        </p:scale>
        <p:origin x="1400" y="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94AF49-E545-4B84-AE6C-E1AD9844439A}" type="datetimeFigureOut">
              <a:rPr lang="en-AU" smtClean="0"/>
              <a:t>24/11/2025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0EA0D5-9487-4881-B433-8111C54370B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17820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D923EE-5B47-5876-B064-F9AE761F1C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C24FB65-3403-914C-FC18-1D6A3AE924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DB2A59-A593-27F9-6DF0-4AA44DDEE4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eaLnBrk="1" fontAlgn="t" latinLnBrk="0" hangingPunct="1"/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201580-EDBA-649C-273F-86362FE4FD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422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6A5244-F1F4-B140-B785-6AABA6B8B91B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4228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7963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B6C16-9C36-E747-B0CD-F33722055D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FFA588-3725-7045-A6AD-8272C1CBB6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219C4E-C319-6842-99F5-02B03C28A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B7F64-CFD9-A742-A759-B759A8424583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892CC1-8D30-9746-B4A3-A9050F39C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18556E-A2BC-7B4F-B6A2-A1D6FB0D6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25529-5AC5-1C40-9057-7CB46CB32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915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1CE85-E802-114B-9854-FBE4FCDD3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D3626F-65FA-264E-AD2D-2AEBEDE1B7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21EBAE-13AF-F14A-8AB7-EB478EC2E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B7F64-CFD9-A742-A759-B759A8424583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15BF11-27B4-B548-B6F7-9C2B6F4F2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488284-B516-4B44-A3C0-5B194EE53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25529-5AC5-1C40-9057-7CB46CB32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623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874037-0E59-D64E-AF76-11FF11EEBF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7848B1-AEBD-2B4C-BB38-F956D7B1B7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B8EF76-B2AB-BA40-A4E4-55FD4E823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B7F64-CFD9-A742-A759-B759A8424583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38E152-9DA6-EF42-A97B-7057493F9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4437C2-689C-214C-B0E2-89E94011F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25529-5AC5-1C40-9057-7CB46CB32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949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12AFC-1F58-EC41-B641-E0461D1AB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8E2F9F-6258-A344-95ED-68463A46E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CDBA09-F545-B84B-A885-CFFEB5E10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B7F64-CFD9-A742-A759-B759A8424583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8BBD8-47C4-F144-8AB9-895F4C9FB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F083BC-B4D2-9A4B-8A24-F6A145546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25529-5AC5-1C40-9057-7CB46CB32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398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69F3F-7F3F-504D-B6A1-06BBC7F80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30F3B-9053-CF40-81A6-0EF1540BAA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E07FEA-23D0-D54A-8F59-B57238CD5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B7F64-CFD9-A742-A759-B759A8424583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44B517-F168-3948-B5E8-325102BFB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20C51A-4552-5B49-BBCF-8F7ACA9AB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25529-5AC5-1C40-9057-7CB46CB32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357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12BF11-C3C1-714D-9B00-01EBC1251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122AB-F774-6641-B2D9-C594162A3C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EEF2B4-ED6B-2143-85C9-C414D0E25A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A40536-5C50-6A44-9804-3B5C4BD9E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B7F64-CFD9-A742-A759-B759A8424583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C0EF2D-CB2E-C64A-9CF0-758EDA155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87136D-AA1E-2943-88FB-8438EFBC4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25529-5AC5-1C40-9057-7CB46CB32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022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68A24-6887-C242-9BA3-9F2FF1369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72B46F-F675-1A49-9C5A-E4DFCDE109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46A076-4F36-464F-BCB3-E905520B9C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B7709C-3A19-F746-8586-C650E76D0C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807E7D-434F-1049-8554-B020323B03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B4F5C4-B7D4-C848-9958-383985040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B7F64-CFD9-A742-A759-B759A8424583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3E03E6-D643-D84D-BAD8-6F788F0BB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E57F25-2C5A-0D44-9C50-A32456CD6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25529-5AC5-1C40-9057-7CB46CB32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071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9D9D6D-CB5C-D74C-BDAC-1848CBC5F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3BC7D4-4A37-2440-92F0-27CB93FAF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B7F64-CFD9-A742-A759-B759A8424583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BEF97E-95F8-214D-949E-C1319015D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5CEFF4-3BC2-6244-B8A7-565733946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25529-5AC5-1C40-9057-7CB46CB32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048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1ADA41-4ADB-5648-A84F-7E5881A8D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B7F64-CFD9-A742-A759-B759A8424583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F4A3DC-E400-8849-AC41-A39BFB0FB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72D07B-D8AA-A943-A464-EBBB719EE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25529-5AC5-1C40-9057-7CB46CB32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120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E2751-2B10-0849-85B0-6FFB7B8F5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C08573-96B5-6A4F-BAC0-6A27184C15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35AF8E-663E-6042-8E7C-CC2AF0FC88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4185BA-8DC3-9840-9FC2-7EFE3D217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B7F64-CFD9-A742-A759-B759A8424583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9D2F70-8161-D240-9957-476C9A6E7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898F93-DCC7-F541-96C9-D5949DF0E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25529-5AC5-1C40-9057-7CB46CB32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194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D0E32-3C69-0346-A3F4-68C3E3E06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2D19CD-649B-934E-91E5-C70AF58147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B5773E-56E6-EF4F-9BCD-26B47981AF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EDE991-F3E0-EC48-8629-38F5B0C86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B7F64-CFD9-A742-A759-B759A8424583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5FCC6B-882B-7946-8EE6-DA5C37376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113C8A-7A90-F14F-94E2-B92F9251B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25529-5AC5-1C40-9057-7CB46CB32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173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534C7F-C11B-AC43-B13D-6AE87531E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95CAB2-BFE8-A94F-9064-0DACCE27CF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8DB947-92E0-CC43-B066-40C2695E36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B7F64-CFD9-A742-A759-B759A8424583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A07149-934D-F34D-8278-966D18AEE8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1F17F8-E47F-6B4F-A707-8E757D51DD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25529-5AC5-1C40-9057-7CB46CB32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620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 Rounded MT Bold" panose="020F0704030504030204" pitchFamily="34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4F502D-92B4-6D9D-AA3A-C70A101BB3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ADC158F-1D5F-831B-FEAF-851EE2E71C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9748216"/>
              </p:ext>
            </p:extLst>
          </p:nvPr>
        </p:nvGraphicFramePr>
        <p:xfrm>
          <a:off x="238819" y="975790"/>
          <a:ext cx="11588224" cy="4858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54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6894">
                  <a:extLst>
                    <a:ext uri="{9D8B030D-6E8A-4147-A177-3AD203B41FA5}">
                      <a16:colId xmlns:a16="http://schemas.microsoft.com/office/drawing/2014/main" val="3336213494"/>
                    </a:ext>
                  </a:extLst>
                </a:gridCol>
                <a:gridCol w="3888065">
                  <a:extLst>
                    <a:ext uri="{9D8B030D-6E8A-4147-A177-3AD203B41FA5}">
                      <a16:colId xmlns:a16="http://schemas.microsoft.com/office/drawing/2014/main" val="3028088073"/>
                    </a:ext>
                  </a:extLst>
                </a:gridCol>
                <a:gridCol w="1885042">
                  <a:extLst>
                    <a:ext uri="{9D8B030D-6E8A-4147-A177-3AD203B41FA5}">
                      <a16:colId xmlns:a16="http://schemas.microsoft.com/office/drawing/2014/main" val="3279229761"/>
                    </a:ext>
                  </a:extLst>
                </a:gridCol>
                <a:gridCol w="1752740">
                  <a:extLst>
                    <a:ext uri="{9D8B030D-6E8A-4147-A177-3AD203B41FA5}">
                      <a16:colId xmlns:a16="http://schemas.microsoft.com/office/drawing/2014/main" val="95851375"/>
                    </a:ext>
                  </a:extLst>
                </a:gridCol>
              </a:tblGrid>
              <a:tr h="631178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latin typeface="Arial" panose="020B0604020202020204" pitchFamily="34" charset="0"/>
                          <a:ea typeface="American Typewriter" charset="0"/>
                          <a:cs typeface="Arial" panose="020B0604020202020204" pitchFamily="34" charset="0"/>
                        </a:rPr>
                        <a:t>Issue (Problem to Solve – What P1)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latin typeface="Arial" panose="020B0604020202020204" pitchFamily="34" charset="0"/>
                          <a:ea typeface="American Typewriter" charset="0"/>
                          <a:cs typeface="Arial" panose="020B0604020202020204" pitchFamily="34" charset="0"/>
                        </a:rPr>
                        <a:t>Key Goals &amp; Stretch Goals (What P2)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latin typeface="Arial" panose="020B0604020202020204" pitchFamily="34" charset="0"/>
                          <a:ea typeface="American Typewriter" charset="0"/>
                          <a:cs typeface="Arial" panose="020B0604020202020204" pitchFamily="34" charset="0"/>
                        </a:rPr>
                        <a:t>Execution Strategy (How)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latin typeface="Arial" panose="020B0604020202020204" pitchFamily="34" charset="0"/>
                          <a:ea typeface="American Typewriter" charset="0"/>
                          <a:cs typeface="Arial" panose="020B0604020202020204" pitchFamily="34" charset="0"/>
                        </a:rPr>
                        <a:t>Link to Broader Strategy AIP</a:t>
                      </a:r>
                    </a:p>
                    <a:p>
                      <a:pPr algn="ctr"/>
                      <a:r>
                        <a:rPr lang="en-US" sz="1000" b="1" dirty="0">
                          <a:latin typeface="Arial" panose="020B0604020202020204" pitchFamily="34" charset="0"/>
                          <a:ea typeface="American Typewriter" charset="0"/>
                          <a:cs typeface="Arial" panose="020B0604020202020204" pitchFamily="34" charset="0"/>
                        </a:rPr>
                        <a:t> (Why)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latin typeface="Arial" panose="020B0604020202020204" pitchFamily="34" charset="0"/>
                          <a:ea typeface="American Typewriter" charset="0"/>
                          <a:cs typeface="Arial" panose="020B0604020202020204" pitchFamily="34" charset="0"/>
                        </a:rPr>
                        <a:t>Accountability (Who) and Reporting (When)</a:t>
                      </a:r>
                      <a:endParaRPr lang="en-US" sz="1000" b="1" baseline="0" dirty="0">
                        <a:latin typeface="Arial" panose="020B0604020202020204" pitchFamily="34" charset="0"/>
                        <a:ea typeface="American Typewriter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2786">
                <a:tc gridSpan="5">
                  <a:txBody>
                    <a:bodyPr/>
                    <a:lstStyle/>
                    <a:p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Arial"/>
                        </a:rPr>
                        <a:t>Priority: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4150"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latin typeface="Aptos" panose="020B0004020202020204" pitchFamily="34" charset="0"/>
                        <a:ea typeface="American Typewriter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dirty="0">
                        <a:latin typeface="Aptos" panose="020B0004020202020204" pitchFamily="34" charset="0"/>
                        <a:ea typeface="American Typewriter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100" b="0" dirty="0">
                        <a:latin typeface="Aptos" panose="020B0004020202020204" pitchFamily="34" charset="0"/>
                        <a:ea typeface="American Typewriter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latin typeface="Aptos" panose="020B0004020202020204" pitchFamily="34" charset="0"/>
                        <a:ea typeface="American Typewriter" charset="0"/>
                        <a:cs typeface="Helvetic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endParaRPr lang="en-US" sz="1100" b="0" dirty="0">
                        <a:latin typeface="Aptos" panose="020B0004020202020204" pitchFamily="34" charset="0"/>
                        <a:ea typeface="American Typewriter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54150"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latin typeface="Aptos" panose="020B0004020202020204" pitchFamily="34" charset="0"/>
                        <a:ea typeface="American Typewriter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dirty="0">
                        <a:latin typeface="Aptos" panose="020B0004020202020204" pitchFamily="34" charset="0"/>
                        <a:ea typeface="American Typewriter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100" b="0" dirty="0">
                        <a:latin typeface="Aptos" panose="020B0004020202020204" pitchFamily="34" charset="0"/>
                        <a:ea typeface="American Typewriter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latin typeface="Aptos" panose="020B0004020202020204" pitchFamily="34" charset="0"/>
                        <a:ea typeface="American Typewriter" charset="0"/>
                        <a:cs typeface="Helvetic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endParaRPr lang="en-US" sz="1100" b="0" dirty="0">
                        <a:latin typeface="Aptos" panose="020B0004020202020204" pitchFamily="34" charset="0"/>
                        <a:ea typeface="American Typewriter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9273367"/>
                  </a:ext>
                </a:extLst>
              </a:tr>
              <a:tr h="654150"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latin typeface="Aptos" panose="020B0004020202020204" pitchFamily="34" charset="0"/>
                        <a:ea typeface="American Typewriter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dirty="0">
                        <a:latin typeface="Aptos" panose="020B0004020202020204" pitchFamily="34" charset="0"/>
                        <a:ea typeface="American Typewriter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100" b="0" dirty="0">
                        <a:latin typeface="Aptos" panose="020B0004020202020204" pitchFamily="34" charset="0"/>
                        <a:ea typeface="American Typewriter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latin typeface="Aptos" panose="020B0004020202020204" pitchFamily="34" charset="0"/>
                        <a:ea typeface="American Typewriter" charset="0"/>
                        <a:cs typeface="Helvetic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endParaRPr lang="en-US" sz="1100" b="0" dirty="0">
                        <a:latin typeface="Aptos" panose="020B0004020202020204" pitchFamily="34" charset="0"/>
                        <a:ea typeface="American Typewriter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2045453"/>
                  </a:ext>
                </a:extLst>
              </a:tr>
              <a:tr h="654150"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latin typeface="Aptos" panose="020B0004020202020204" pitchFamily="34" charset="0"/>
                        <a:ea typeface="American Typewriter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dirty="0">
                        <a:latin typeface="Aptos" panose="020B0004020202020204" pitchFamily="34" charset="0"/>
                        <a:ea typeface="American Typewriter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100" b="0" dirty="0">
                        <a:latin typeface="Aptos" panose="020B0004020202020204" pitchFamily="34" charset="0"/>
                        <a:ea typeface="American Typewriter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latin typeface="Aptos" panose="020B0004020202020204" pitchFamily="34" charset="0"/>
                        <a:ea typeface="American Typewriter" charset="0"/>
                        <a:cs typeface="Helvetic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endParaRPr lang="en-US" sz="1100" b="0" dirty="0">
                        <a:latin typeface="Aptos" panose="020B0004020202020204" pitchFamily="34" charset="0"/>
                        <a:ea typeface="American Typewriter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4937400"/>
                  </a:ext>
                </a:extLst>
              </a:tr>
              <a:tr h="654150"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latin typeface="Aptos" panose="020B0004020202020204" pitchFamily="34" charset="0"/>
                        <a:ea typeface="American Typewriter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dirty="0">
                        <a:latin typeface="Aptos" panose="020B0004020202020204" pitchFamily="34" charset="0"/>
                        <a:ea typeface="American Typewriter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100" b="0" dirty="0">
                        <a:latin typeface="Aptos" panose="020B0004020202020204" pitchFamily="34" charset="0"/>
                        <a:ea typeface="American Typewriter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latin typeface="Aptos" panose="020B0004020202020204" pitchFamily="34" charset="0"/>
                        <a:ea typeface="American Typewriter" charset="0"/>
                        <a:cs typeface="Helvetic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endParaRPr lang="en-US" sz="1100" b="0" dirty="0">
                        <a:latin typeface="Aptos" panose="020B0004020202020204" pitchFamily="34" charset="0"/>
                        <a:ea typeface="American Typewriter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2853735"/>
                  </a:ext>
                </a:extLst>
              </a:tr>
              <a:tr h="654150"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latin typeface="Aptos" panose="020B0004020202020204" pitchFamily="34" charset="0"/>
                        <a:ea typeface="American Typewriter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dirty="0">
                        <a:latin typeface="Aptos" panose="020B0004020202020204" pitchFamily="34" charset="0"/>
                        <a:ea typeface="American Typewriter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100" b="0" dirty="0">
                        <a:latin typeface="Aptos" panose="020B0004020202020204" pitchFamily="34" charset="0"/>
                        <a:ea typeface="American Typewriter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latin typeface="Aptos" panose="020B0004020202020204" pitchFamily="34" charset="0"/>
                        <a:ea typeface="American Typewriter" charset="0"/>
                        <a:cs typeface="Helvetic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endParaRPr lang="en-US" sz="1100" b="0" dirty="0">
                        <a:latin typeface="Aptos" panose="020B0004020202020204" pitchFamily="34" charset="0"/>
                        <a:ea typeface="American Typewriter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833602"/>
                  </a:ext>
                </a:extLst>
              </a:tr>
            </a:tbl>
          </a:graphicData>
        </a:graphic>
      </p:graphicFrame>
      <p:sp>
        <p:nvSpPr>
          <p:cNvPr id="9" name="Oval 8">
            <a:extLst>
              <a:ext uri="{FF2B5EF4-FFF2-40B4-BE49-F238E27FC236}">
                <a16:creationId xmlns:a16="http://schemas.microsoft.com/office/drawing/2014/main" id="{E8BD0089-B8F1-1ABB-34B1-0C8F1C96EBDD}"/>
              </a:ext>
            </a:extLst>
          </p:cNvPr>
          <p:cNvSpPr/>
          <p:nvPr/>
        </p:nvSpPr>
        <p:spPr>
          <a:xfrm>
            <a:off x="238819" y="109333"/>
            <a:ext cx="687254" cy="669493"/>
          </a:xfrm>
          <a:prstGeom prst="ellipse">
            <a:avLst/>
          </a:prstGeom>
          <a:solidFill>
            <a:srgbClr val="00B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572" tIns="26285" rIns="52572" bIns="26285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584178F-AF0C-D885-BC18-8FEF21BA757E}"/>
              </a:ext>
            </a:extLst>
          </p:cNvPr>
          <p:cNvSpPr txBox="1"/>
          <p:nvPr/>
        </p:nvSpPr>
        <p:spPr>
          <a:xfrm>
            <a:off x="238819" y="76740"/>
            <a:ext cx="687252" cy="679636"/>
          </a:xfrm>
          <a:prstGeom prst="rect">
            <a:avLst/>
          </a:prstGeom>
          <a:noFill/>
        </p:spPr>
        <p:txBody>
          <a:bodyPr wrap="square" lIns="52572" tIns="26285" rIns="52572" bIns="26285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American Typewriter" charset="0"/>
                <a:cs typeface="American Typewriter" charset="0"/>
              </a:rPr>
              <a:t>6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82C64A0-7D7F-F0B0-509D-D72E61ECF0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9508" y="236900"/>
            <a:ext cx="2743200" cy="53724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C9B82F7A-DE5F-5947-32E5-243EA50E45C7}"/>
              </a:ext>
            </a:extLst>
          </p:cNvPr>
          <p:cNvSpPr/>
          <p:nvPr/>
        </p:nvSpPr>
        <p:spPr>
          <a:xfrm>
            <a:off x="4676143" y="182356"/>
            <a:ext cx="37584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</a:rPr>
              <a:t>HPT Action Plan</a:t>
            </a:r>
          </a:p>
        </p:txBody>
      </p:sp>
    </p:spTree>
    <p:extLst>
      <p:ext uri="{BB962C8B-B14F-4D97-AF65-F5344CB8AC3E}">
        <p14:creationId xmlns:p14="http://schemas.microsoft.com/office/powerpoint/2010/main" val="150408338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48</Words>
  <Application>Microsoft Macintosh PowerPoint</Application>
  <PresentationFormat>Widescreen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Arial Rounded MT Bold</vt:lpstr>
      <vt:lpstr>Calibri</vt:lpstr>
      <vt:lpstr>Helvetica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Heidi McGlashan</dc:creator>
  <cp:lastModifiedBy>Danielle Stebbins</cp:lastModifiedBy>
  <cp:revision>8</cp:revision>
  <dcterms:created xsi:type="dcterms:W3CDTF">2025-08-12T19:20:17Z</dcterms:created>
  <dcterms:modified xsi:type="dcterms:W3CDTF">2025-11-23T23:00:55Z</dcterms:modified>
</cp:coreProperties>
</file>