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14570714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E4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149"/>
    <p:restoredTop sz="96327"/>
  </p:normalViewPr>
  <p:slideViewPr>
    <p:cSldViewPr snapToGrid="0">
      <p:cViewPr>
        <p:scale>
          <a:sx n="88" d="100"/>
          <a:sy n="88" d="100"/>
        </p:scale>
        <p:origin x="928" y="5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061CF3-13D4-6F46-9796-5C302AEC80D8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F65693-E4A0-E347-BE5F-9FE3B4DD7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7989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sz="1200" dirty="0">
                <a:latin typeface="Comic Sans MS" panose="030F0902030302020204" pitchFamily="66" charset="0"/>
              </a:rPr>
              <a:t>Improve Leadership – Middle, Instructional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sz="1200" dirty="0">
                <a:latin typeface="Comic Sans MS" panose="030F0902030302020204" pitchFamily="66" charset="0"/>
              </a:rPr>
              <a:t>Build trust and relationships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sz="1200" dirty="0">
                <a:latin typeface="Comic Sans MS" panose="030F0902030302020204" pitchFamily="66" charset="0"/>
              </a:rPr>
              <a:t>Supportive &amp; Inclusive learning environment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sz="1200" dirty="0">
                <a:latin typeface="Comic Sans MS" panose="030F0902030302020204" pitchFamily="66" charset="0"/>
              </a:rPr>
              <a:t>What is happening right now – baseline – student engagement, communication, transitions, PBL lessons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sz="1200" dirty="0">
                <a:latin typeface="Comic Sans MS" panose="030F0902030302020204" pitchFamily="66" charset="0"/>
              </a:rPr>
              <a:t>Marker students to identify interventions for instructional leadership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sz="1200" dirty="0">
                <a:latin typeface="Comic Sans MS" panose="030F0902030302020204" pitchFamily="66" charset="0"/>
              </a:rPr>
              <a:t>Communication strategy and consistent messaging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F65693-E4A0-E347-BE5F-9FE3B4DD7A7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9120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C35584-CA62-1393-643E-998EDCEDC2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62BA99-C74E-2FC7-70EA-D0E89119BF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0EABE3-BA4F-54D7-DA83-8746B26716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C81C7-A744-5247-BE3C-5E5CECB8C407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E2C32A-C11B-0B1B-AC44-613EDB129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70DE25-1B9A-64E2-B6FC-5C0DB3E1AF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9CA19-72C1-214C-9DD1-2F40E8DF61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73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B06715-55C2-8F0A-1705-8AD55B98F3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334D6D7-961A-3E2F-B384-F9DEC1306B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5343AD-E274-D159-2408-00C4F374EF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C81C7-A744-5247-BE3C-5E5CECB8C407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3FDE8E-B1F8-4459-8541-EB0C1D46DB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770D37-B15B-3A1F-E8BD-C4434FBBA9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9CA19-72C1-214C-9DD1-2F40E8DF61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8159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F484B5B-0D6A-658C-1578-6BE7B71BDB0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C9A922-6BAB-E271-0CDC-A33E967E58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8F650F-68B4-2401-D787-EBB81DB54E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C81C7-A744-5247-BE3C-5E5CECB8C407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2A2A67-0AA8-E4A4-F9C1-7D0ACB8D4E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1B21C5-D67B-B9EA-39A2-EBBE97C6EB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9CA19-72C1-214C-9DD1-2F40E8DF61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8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78674-A8FE-A8B2-8092-ABF9492CAD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76178C-832E-EF21-8357-70475E3387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596010-0130-9CC8-C3D9-DF97F2B52A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C81C7-A744-5247-BE3C-5E5CECB8C407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DF3A23-0C46-141B-9C01-F37228967A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17854B-C90D-1A6F-7E94-867F6AFB0B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9CA19-72C1-214C-9DD1-2F40E8DF61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3899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9FABCD-AE74-67A3-3D63-2437BC0663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AA1398-94F4-7F0A-D6B6-DCA7F3B5A9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9A4A97-C0E3-4395-F053-A8F64F8527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C81C7-A744-5247-BE3C-5E5CECB8C407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7E9167-CD38-F16D-B3D2-C0477EF035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B08EFB-417F-2D84-9271-3DB33D6AAF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9CA19-72C1-214C-9DD1-2F40E8DF61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92986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091FA1-7A1C-DCD8-1059-31674FFE83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C58FFA-B963-B7F2-3D8E-DE618D655E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FBF6C6-DE7E-3253-0635-10B519372C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DB9512-B8B6-4903-BEA0-C429E0CCD8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C81C7-A744-5247-BE3C-5E5CECB8C407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38E77B-C866-8039-7CBB-1880CA162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E436DB-0E44-D6C9-BB91-81F886AC55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9CA19-72C1-214C-9DD1-2F40E8DF61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151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05DC1F-5E44-0896-1AF3-CDEF8332D7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A149AC-4157-4B81-BF42-205429ED1A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B891FE2-441B-442C-EAED-446AE5BD0E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E2B489-C51A-CC39-F803-B80ED3967E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FE8125D-0494-F4DA-75A9-0DA1C60A04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F2186B7-F041-E9D7-4BF8-ACCB1CF0D5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C81C7-A744-5247-BE3C-5E5CECB8C407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E2892D8-95F9-CA6B-0783-1FB9EE9E07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7D5D2EC-BDC1-8D8B-9527-4B43FA4A8C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9CA19-72C1-214C-9DD1-2F40E8DF61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2636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902B3-2A46-7E1B-0613-8549301FFC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29830B-8477-2AAE-A813-8380AAD02E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C81C7-A744-5247-BE3C-5E5CECB8C407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0379B4-2C18-B59E-CD1A-3A34769BE7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992554D-45D1-01FD-F713-B8206B9816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9CA19-72C1-214C-9DD1-2F40E8DF61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389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783FC57-649A-0864-1461-7D5F30B1A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C81C7-A744-5247-BE3C-5E5CECB8C407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A6F9481-47DC-B42F-83A5-6CA3F0C54E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ADC38F-2D98-55AF-F204-E9FCABE0DB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9CA19-72C1-214C-9DD1-2F40E8DF61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742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07FFD4-44F6-E694-F86E-C03285A167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F98A77-BBAA-FE06-1AA2-62D1672E79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A7B225-3708-0C38-E4C8-5AA1563220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BD0C09-A499-26C1-89C2-CE7E1709AD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C81C7-A744-5247-BE3C-5E5CECB8C407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174FCF-5886-8E4F-20CD-AF23B85303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E02B61-DBF3-E58C-5F72-AE5D69D187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9CA19-72C1-214C-9DD1-2F40E8DF61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4832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3CE686-EF37-272E-95B0-BBBA3E03B5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93E2D4B-D2B8-A161-EFA4-C138926C92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290252-88A2-33DC-908D-8FC784AB04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1BBD72-4EDF-04EE-3A94-70726A789C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C81C7-A744-5247-BE3C-5E5CECB8C407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8CE029-3D04-844B-6F62-FA008860B1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E9D4C2-4005-B486-327C-92AC8938FE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9CA19-72C1-214C-9DD1-2F40E8DF61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532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5F9C86D-0BE9-A8FD-B14C-7B880833E0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11CA98-689A-8A74-0B20-64821270BF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6114BF-5AAA-A583-2796-8ACA6BAD3D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7C81C7-A744-5247-BE3C-5E5CECB8C407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3A3D10-0A87-5770-FF08-30F8D44282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228A01-51CD-831A-FE26-995C3310B0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59CA19-72C1-214C-9DD1-2F40E8DF61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842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EB7B894E-C9BD-0941-8B35-1E6FDADA3DBE}"/>
              </a:ext>
            </a:extLst>
          </p:cNvPr>
          <p:cNvSpPr txBox="1"/>
          <p:nvPr/>
        </p:nvSpPr>
        <p:spPr>
          <a:xfrm>
            <a:off x="79386" y="6198577"/>
            <a:ext cx="2727385" cy="56210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59689" y="97322"/>
            <a:ext cx="687255" cy="669493"/>
          </a:xfrm>
          <a:prstGeom prst="ellipse">
            <a:avLst/>
          </a:prstGeom>
          <a:solidFill>
            <a:srgbClr val="00B6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2572" tIns="26285" rIns="52572" bIns="26285"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92BB545-9C52-9E41-97D6-398665BA899E}"/>
              </a:ext>
            </a:extLst>
          </p:cNvPr>
          <p:cNvSpPr txBox="1"/>
          <p:nvPr/>
        </p:nvSpPr>
        <p:spPr>
          <a:xfrm>
            <a:off x="4269254" y="152482"/>
            <a:ext cx="5501176" cy="619942"/>
          </a:xfrm>
          <a:prstGeom prst="rect">
            <a:avLst/>
          </a:prstGeom>
          <a:solidFill>
            <a:schemeClr val="bg1"/>
          </a:solidFill>
        </p:spPr>
        <p:txBody>
          <a:bodyPr wrap="square" lIns="65306" tIns="32653" rIns="65306" bIns="32653" rtlCol="0">
            <a:spAutoFit/>
          </a:bodyPr>
          <a:lstStyle/>
          <a:p>
            <a:pPr algn="ctr"/>
            <a:r>
              <a:rPr lang="en-US" sz="3600" b="1">
                <a:latin typeface="Helvetica" pitchFamily="2" charset="0"/>
              </a:rPr>
              <a:t>Vision &amp; Goals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9692" y="81294"/>
            <a:ext cx="687252" cy="684025"/>
          </a:xfrm>
          <a:prstGeom prst="rect">
            <a:avLst/>
          </a:prstGeom>
          <a:noFill/>
        </p:spPr>
        <p:txBody>
          <a:bodyPr wrap="square" lIns="52572" tIns="26285" rIns="52572" bIns="26285" rtlCol="0">
            <a:spAutoFit/>
          </a:bodyPr>
          <a:lstStyle/>
          <a:p>
            <a:pPr algn="ctr"/>
            <a:r>
              <a:rPr lang="en-US" sz="4100" b="1">
                <a:solidFill>
                  <a:schemeClr val="bg1"/>
                </a:solidFill>
                <a:latin typeface="Helvetica" pitchFamily="2" charset="0"/>
                <a:ea typeface="American Typewriter" charset="0"/>
                <a:cs typeface="American Typewriter" charset="0"/>
              </a:rPr>
              <a:t>5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9690" y="878462"/>
            <a:ext cx="5892104" cy="52760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65306" tIns="32653" rIns="65306" bIns="32653" rtlCol="0">
            <a:spAutoFit/>
          </a:bodyPr>
          <a:lstStyle/>
          <a:p>
            <a:r>
              <a:rPr lang="en-US" sz="1000" dirty="0"/>
              <a:t>           </a:t>
            </a:r>
            <a:r>
              <a:rPr lang="en-US" sz="1050" dirty="0"/>
              <a:t>Our Core Purpose is</a:t>
            </a:r>
            <a:r>
              <a:rPr lang="en-US" sz="1050" b="1" dirty="0">
                <a:latin typeface="Comic Sans MS" panose="030F0902030302020204" pitchFamily="66" charset="0"/>
              </a:rPr>
              <a:t>: </a:t>
            </a:r>
            <a:r>
              <a:rPr lang="en-US" sz="1100" b="1" i="1" dirty="0">
                <a:latin typeface="Helvetica" pitchFamily="2" charset="0"/>
              </a:rPr>
              <a:t>Insert</a:t>
            </a:r>
          </a:p>
          <a:p>
            <a:endParaRPr lang="en-US" sz="700" b="1" dirty="0">
              <a:latin typeface="Helvetica" pitchFamily="2" charset="0"/>
            </a:endParaRPr>
          </a:p>
          <a:p>
            <a:pPr>
              <a:tabLst>
                <a:tab pos="4251722" algn="l"/>
              </a:tabLst>
            </a:pPr>
            <a:r>
              <a:rPr lang="en-US" sz="1000" dirty="0"/>
              <a:t>Range of Vision Casting is: </a:t>
            </a:r>
            <a:r>
              <a:rPr lang="en-US" sz="1100" b="1" i="1" dirty="0">
                <a:latin typeface="Helvetica" pitchFamily="2" charset="0"/>
                <a:cs typeface="Comic Sans MS"/>
              </a:rPr>
              <a:t>Insert</a:t>
            </a:r>
          </a:p>
        </p:txBody>
      </p:sp>
      <p:sp>
        <p:nvSpPr>
          <p:cNvPr id="11" name="Oval 10"/>
          <p:cNvSpPr/>
          <p:nvPr/>
        </p:nvSpPr>
        <p:spPr>
          <a:xfrm>
            <a:off x="33910" y="717884"/>
            <a:ext cx="375945" cy="360867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2572" tIns="26285" rIns="52572" bIns="26285"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43400" y="726035"/>
            <a:ext cx="375945" cy="360860"/>
          </a:xfrm>
          <a:prstGeom prst="rect">
            <a:avLst/>
          </a:prstGeom>
          <a:noFill/>
        </p:spPr>
        <p:txBody>
          <a:bodyPr wrap="square" lIns="52572" tIns="26285" rIns="52572" bIns="26285" rtlCol="0">
            <a:spAutoFit/>
          </a:bodyPr>
          <a:lstStyle/>
          <a:p>
            <a:pPr algn="ctr"/>
            <a:r>
              <a:rPr lang="en-US" sz="2000">
                <a:solidFill>
                  <a:schemeClr val="bg1"/>
                </a:solidFill>
                <a:latin typeface="American Typewriter" charset="0"/>
                <a:ea typeface="American Typewriter" charset="0"/>
                <a:cs typeface="American Typewriter" charset="0"/>
              </a:rPr>
              <a:t>1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39920" y="1668904"/>
            <a:ext cx="5877991" cy="51442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65306" tIns="32653" rIns="65306" bIns="32653" rtlCol="0">
            <a:spAutoFit/>
          </a:bodyPr>
          <a:lstStyle/>
          <a:p>
            <a:pPr marL="518144">
              <a:tabLst>
                <a:tab pos="4251722" algn="l"/>
              </a:tabLst>
            </a:pPr>
            <a:r>
              <a:rPr lang="en-US" sz="1000" dirty="0"/>
              <a:t>Describe what would we look like, sound like and feel like at the end of 2022 if everyone was 100% committed to our Core Purpose 100% of the time</a:t>
            </a:r>
            <a:r>
              <a:rPr lang="mr-IN" sz="1000" dirty="0"/>
              <a:t>…</a:t>
            </a:r>
            <a:r>
              <a:rPr lang="en-AU" sz="1000" dirty="0"/>
              <a:t> </a:t>
            </a:r>
            <a:r>
              <a:rPr lang="en-US" sz="1000" u="sng" dirty="0"/>
              <a:t>      </a:t>
            </a:r>
          </a:p>
          <a:p>
            <a:pPr>
              <a:tabLst>
                <a:tab pos="4251722" algn="l"/>
              </a:tabLst>
            </a:pPr>
            <a:endParaRPr lang="en-US" sz="1000" u="sng" dirty="0"/>
          </a:p>
          <a:p>
            <a:pPr>
              <a:tabLst>
                <a:tab pos="4251722" algn="l"/>
              </a:tabLst>
            </a:pPr>
            <a:endParaRPr lang="en-US" sz="1000" u="sng" dirty="0"/>
          </a:p>
          <a:p>
            <a:pPr>
              <a:tabLst>
                <a:tab pos="4251722" algn="l"/>
              </a:tabLst>
            </a:pPr>
            <a:endParaRPr lang="en-US" sz="1000" u="sng" dirty="0"/>
          </a:p>
          <a:p>
            <a:pPr>
              <a:tabLst>
                <a:tab pos="4251722" algn="l"/>
              </a:tabLst>
            </a:pPr>
            <a:endParaRPr lang="en-US" sz="1000" u="sng" dirty="0"/>
          </a:p>
          <a:p>
            <a:pPr>
              <a:tabLst>
                <a:tab pos="4251722" algn="l"/>
              </a:tabLst>
            </a:pPr>
            <a:endParaRPr lang="en-US" sz="1000" u="sng" dirty="0"/>
          </a:p>
          <a:p>
            <a:pPr>
              <a:tabLst>
                <a:tab pos="4251722" algn="l"/>
              </a:tabLst>
            </a:pPr>
            <a:endParaRPr lang="en-US" sz="1000" u="sng" dirty="0">
              <a:latin typeface="Comic Sans MS"/>
              <a:cs typeface="Comic Sans MS"/>
            </a:endParaRPr>
          </a:p>
          <a:p>
            <a:pPr>
              <a:tabLst>
                <a:tab pos="4251722" algn="l"/>
              </a:tabLst>
            </a:pPr>
            <a:endParaRPr lang="en-US" sz="1000" u="sng" dirty="0"/>
          </a:p>
          <a:p>
            <a:pPr>
              <a:tabLst>
                <a:tab pos="4251722" algn="l"/>
              </a:tabLst>
            </a:pPr>
            <a:endParaRPr lang="en-US" sz="1000" u="sng" dirty="0"/>
          </a:p>
          <a:p>
            <a:pPr>
              <a:tabLst>
                <a:tab pos="4251722" algn="l"/>
              </a:tabLst>
            </a:pPr>
            <a:endParaRPr lang="en-US" sz="1000" u="sng" dirty="0"/>
          </a:p>
          <a:p>
            <a:pPr>
              <a:tabLst>
                <a:tab pos="4251722" algn="l"/>
              </a:tabLst>
            </a:pPr>
            <a:endParaRPr lang="en-US" sz="1000" u="sng" dirty="0"/>
          </a:p>
          <a:p>
            <a:pPr>
              <a:tabLst>
                <a:tab pos="4251722" algn="l"/>
              </a:tabLst>
            </a:pPr>
            <a:endParaRPr lang="en-US" sz="1000" u="sng" dirty="0"/>
          </a:p>
          <a:p>
            <a:pPr>
              <a:tabLst>
                <a:tab pos="4251722" algn="l"/>
              </a:tabLst>
            </a:pPr>
            <a:endParaRPr lang="en-US" sz="1000" u="sng" dirty="0"/>
          </a:p>
          <a:p>
            <a:pPr>
              <a:tabLst>
                <a:tab pos="4251722" algn="l"/>
              </a:tabLst>
            </a:pPr>
            <a:endParaRPr lang="en-US" sz="1000" u="sng" dirty="0"/>
          </a:p>
          <a:p>
            <a:pPr>
              <a:tabLst>
                <a:tab pos="4251722" algn="l"/>
              </a:tabLst>
            </a:pPr>
            <a:endParaRPr lang="en-US" sz="1000" u="sng" dirty="0"/>
          </a:p>
          <a:p>
            <a:pPr>
              <a:tabLst>
                <a:tab pos="4251722" algn="l"/>
              </a:tabLst>
            </a:pPr>
            <a:endParaRPr lang="en-US" sz="1000" u="sng" dirty="0"/>
          </a:p>
          <a:p>
            <a:pPr>
              <a:tabLst>
                <a:tab pos="4251722" algn="l"/>
              </a:tabLst>
            </a:pPr>
            <a:endParaRPr lang="en-US" sz="1000" u="sng" dirty="0"/>
          </a:p>
          <a:p>
            <a:pPr>
              <a:tabLst>
                <a:tab pos="4251722" algn="l"/>
              </a:tabLst>
            </a:pPr>
            <a:endParaRPr lang="en-US" sz="1000" u="sng" dirty="0"/>
          </a:p>
          <a:p>
            <a:pPr>
              <a:tabLst>
                <a:tab pos="4251722" algn="l"/>
              </a:tabLst>
            </a:pPr>
            <a:endParaRPr lang="en-US" sz="1000" u="sng" dirty="0"/>
          </a:p>
          <a:p>
            <a:pPr>
              <a:tabLst>
                <a:tab pos="4251722" algn="l"/>
              </a:tabLst>
            </a:pPr>
            <a:endParaRPr lang="en-US" sz="1000" u="sng" dirty="0"/>
          </a:p>
          <a:p>
            <a:pPr>
              <a:tabLst>
                <a:tab pos="4251722" algn="l"/>
              </a:tabLst>
            </a:pPr>
            <a:endParaRPr lang="en-US" sz="1000" u="sng" dirty="0"/>
          </a:p>
          <a:p>
            <a:pPr>
              <a:tabLst>
                <a:tab pos="4251722" algn="l"/>
              </a:tabLst>
            </a:pPr>
            <a:endParaRPr lang="en-US" sz="1000" u="sng" dirty="0"/>
          </a:p>
          <a:p>
            <a:pPr>
              <a:tabLst>
                <a:tab pos="4251722" algn="l"/>
              </a:tabLst>
            </a:pPr>
            <a:endParaRPr lang="en-US" sz="1000" u="sng" dirty="0"/>
          </a:p>
          <a:p>
            <a:pPr>
              <a:tabLst>
                <a:tab pos="4251722" algn="l"/>
              </a:tabLst>
            </a:pPr>
            <a:endParaRPr lang="en-US" sz="1000" u="sng" dirty="0"/>
          </a:p>
          <a:p>
            <a:pPr>
              <a:tabLst>
                <a:tab pos="4251722" algn="l"/>
              </a:tabLst>
            </a:pPr>
            <a:endParaRPr lang="en-US" sz="1000" u="sng" dirty="0"/>
          </a:p>
          <a:p>
            <a:pPr>
              <a:tabLst>
                <a:tab pos="4251722" algn="l"/>
              </a:tabLst>
            </a:pPr>
            <a:endParaRPr lang="en-US" sz="1000" u="sng" dirty="0"/>
          </a:p>
          <a:p>
            <a:pPr>
              <a:tabLst>
                <a:tab pos="4251722" algn="l"/>
              </a:tabLst>
            </a:pPr>
            <a:endParaRPr lang="en-US" sz="1000" u="sng" dirty="0"/>
          </a:p>
          <a:p>
            <a:pPr>
              <a:tabLst>
                <a:tab pos="4251722" algn="l"/>
              </a:tabLst>
            </a:pPr>
            <a:endParaRPr lang="en-US" sz="1000" u="sng" dirty="0"/>
          </a:p>
          <a:p>
            <a:pPr>
              <a:tabLst>
                <a:tab pos="4251722" algn="l"/>
              </a:tabLst>
            </a:pPr>
            <a:endParaRPr lang="en-US" sz="1000" u="sng" dirty="0"/>
          </a:p>
          <a:p>
            <a:pPr>
              <a:tabLst>
                <a:tab pos="4251722" algn="l"/>
              </a:tabLst>
            </a:pPr>
            <a:endParaRPr lang="en-US" sz="1000" u="sng" dirty="0"/>
          </a:p>
          <a:p>
            <a:pPr>
              <a:tabLst>
                <a:tab pos="4251722" algn="l"/>
              </a:tabLst>
            </a:pPr>
            <a:r>
              <a:rPr lang="en-US" sz="1000" dirty="0"/>
              <a:t> </a:t>
            </a:r>
          </a:p>
        </p:txBody>
      </p:sp>
      <p:sp>
        <p:nvSpPr>
          <p:cNvPr id="15" name="Oval 14"/>
          <p:cNvSpPr/>
          <p:nvPr/>
        </p:nvSpPr>
        <p:spPr>
          <a:xfrm>
            <a:off x="204131" y="1722910"/>
            <a:ext cx="375945" cy="360867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2572" tIns="26285" rIns="52572" bIns="26285"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6121133" y="945234"/>
            <a:ext cx="375945" cy="360867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2572" tIns="26285" rIns="52572" bIns="26285"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6221396" y="2475609"/>
            <a:ext cx="375945" cy="360867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2572" tIns="26285" rIns="52572" bIns="26285"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204131" y="1689707"/>
            <a:ext cx="375945" cy="360860"/>
          </a:xfrm>
          <a:prstGeom prst="rect">
            <a:avLst/>
          </a:prstGeom>
          <a:noFill/>
        </p:spPr>
        <p:txBody>
          <a:bodyPr wrap="square" lIns="52572" tIns="26285" rIns="52572" bIns="26285" rtlCol="0">
            <a:spAutoFit/>
          </a:bodyPr>
          <a:lstStyle/>
          <a:p>
            <a:pPr algn="ctr"/>
            <a:r>
              <a:rPr lang="en-US" sz="2000">
                <a:solidFill>
                  <a:schemeClr val="bg1"/>
                </a:solidFill>
                <a:latin typeface="American Typewriter" charset="0"/>
                <a:ea typeface="American Typewriter" charset="0"/>
                <a:cs typeface="American Typewriter" charset="0"/>
              </a:rPr>
              <a:t>2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115147" y="951987"/>
            <a:ext cx="375945" cy="360860"/>
          </a:xfrm>
          <a:prstGeom prst="rect">
            <a:avLst/>
          </a:prstGeom>
          <a:noFill/>
        </p:spPr>
        <p:txBody>
          <a:bodyPr wrap="square" lIns="52572" tIns="26285" rIns="52572" bIns="26285" rtlCol="0">
            <a:spAutoFit/>
          </a:bodyPr>
          <a:lstStyle/>
          <a:p>
            <a:pPr algn="ctr"/>
            <a:r>
              <a:rPr lang="en-US" sz="2000">
                <a:solidFill>
                  <a:schemeClr val="bg1"/>
                </a:solidFill>
                <a:latin typeface="American Typewriter" charset="0"/>
                <a:ea typeface="American Typewriter" charset="0"/>
                <a:cs typeface="American Typewriter" charset="0"/>
              </a:rPr>
              <a:t>3</a:t>
            </a:r>
          </a:p>
        </p:txBody>
      </p:sp>
      <p:sp>
        <p:nvSpPr>
          <p:cNvPr id="20" name="TextBox 19"/>
          <p:cNvSpPr txBox="1"/>
          <p:nvPr/>
        </p:nvSpPr>
        <p:spPr>
          <a:xfrm flipH="1">
            <a:off x="6283616" y="2475616"/>
            <a:ext cx="256220" cy="360860"/>
          </a:xfrm>
          <a:prstGeom prst="rect">
            <a:avLst/>
          </a:prstGeom>
          <a:noFill/>
        </p:spPr>
        <p:txBody>
          <a:bodyPr wrap="square" lIns="52572" tIns="26285" rIns="52572" bIns="26285" rtlCol="0">
            <a:spAutoFit/>
          </a:bodyPr>
          <a:lstStyle/>
          <a:p>
            <a:pPr algn="ctr"/>
            <a:r>
              <a:rPr lang="en-US" sz="2000">
                <a:solidFill>
                  <a:schemeClr val="bg1"/>
                </a:solidFill>
                <a:latin typeface="American Typewriter" charset="0"/>
                <a:ea typeface="American Typewriter" charset="0"/>
                <a:cs typeface="American Typewriter" charset="0"/>
              </a:rPr>
              <a:t>4</a:t>
            </a:r>
          </a:p>
        </p:txBody>
      </p:sp>
      <p:cxnSp>
        <p:nvCxnSpPr>
          <p:cNvPr id="22" name="Straight Connector 21"/>
          <p:cNvCxnSpPr>
            <a:cxnSpLocks/>
          </p:cNvCxnSpPr>
          <p:nvPr/>
        </p:nvCxnSpPr>
        <p:spPr>
          <a:xfrm>
            <a:off x="787916" y="2342574"/>
            <a:ext cx="2277218" cy="196222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3060084" y="2327581"/>
            <a:ext cx="2000696" cy="197646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3057067" y="4283532"/>
            <a:ext cx="0" cy="250569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2149726" y="2171103"/>
            <a:ext cx="1487295" cy="342943"/>
          </a:xfrm>
          <a:prstGeom prst="rect">
            <a:avLst/>
          </a:prstGeom>
          <a:noFill/>
        </p:spPr>
        <p:txBody>
          <a:bodyPr wrap="square" lIns="65306" tIns="32653" rIns="65306" bIns="32653" rtlCol="0">
            <a:spAutoFit/>
          </a:bodyPr>
          <a:lstStyle/>
          <a:p>
            <a:pPr algn="ctr"/>
            <a:r>
              <a:rPr lang="en-US" b="1"/>
              <a:t>Looks Like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03316" y="3461267"/>
            <a:ext cx="1714637" cy="342943"/>
          </a:xfrm>
          <a:prstGeom prst="rect">
            <a:avLst/>
          </a:prstGeom>
          <a:noFill/>
        </p:spPr>
        <p:txBody>
          <a:bodyPr wrap="square" lIns="65306" tIns="32653" rIns="65306" bIns="32653" rtlCol="0">
            <a:spAutoFit/>
          </a:bodyPr>
          <a:lstStyle/>
          <a:p>
            <a:pPr algn="ctr"/>
            <a:r>
              <a:rPr lang="en-US" b="1" dirty="0"/>
              <a:t>Sounds Like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208908" y="3837628"/>
            <a:ext cx="1140031" cy="342943"/>
          </a:xfrm>
          <a:prstGeom prst="rect">
            <a:avLst/>
          </a:prstGeom>
          <a:noFill/>
        </p:spPr>
        <p:txBody>
          <a:bodyPr wrap="square" lIns="65306" tIns="32653" rIns="65306" bIns="32653" rtlCol="0">
            <a:spAutoFit/>
          </a:bodyPr>
          <a:lstStyle/>
          <a:p>
            <a:pPr algn="ctr"/>
            <a:r>
              <a:rPr lang="en-US" b="1"/>
              <a:t>Feels Like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6116005" y="899255"/>
            <a:ext cx="6017909" cy="11508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65306" tIns="32653" rIns="65306" bIns="32653" rtlCol="0">
            <a:spAutoFit/>
          </a:bodyPr>
          <a:lstStyle/>
          <a:p>
            <a:pPr marL="518144">
              <a:tabLst>
                <a:tab pos="4251722" algn="l"/>
              </a:tabLst>
            </a:pPr>
            <a:r>
              <a:rPr lang="en-US" sz="1000" dirty="0"/>
              <a:t>Based on our Vision (Y-Chart), our top Priorities for </a:t>
            </a:r>
            <a:r>
              <a:rPr lang="en-US" sz="900" u="sng" dirty="0">
                <a:latin typeface="Comic Sans MS"/>
                <a:cs typeface="Comic Sans MS"/>
              </a:rPr>
              <a:t>The Next 12 Months</a:t>
            </a:r>
            <a:r>
              <a:rPr lang="en-US" sz="1000" u="sng" dirty="0">
                <a:latin typeface="Comic Sans MS"/>
                <a:cs typeface="Comic Sans MS"/>
              </a:rPr>
              <a:t> </a:t>
            </a:r>
            <a:r>
              <a:rPr lang="en-US" sz="1000" dirty="0"/>
              <a:t>are:</a:t>
            </a:r>
          </a:p>
          <a:p>
            <a:pPr marL="518144">
              <a:tabLst>
                <a:tab pos="4251722" algn="l"/>
              </a:tabLst>
            </a:pPr>
            <a:endParaRPr lang="en-US" sz="900" dirty="0">
              <a:highlight>
                <a:srgbClr val="FFFF00"/>
              </a:highlight>
              <a:latin typeface="Comic Sans MS" panose="030F0902030302020204" pitchFamily="66" charset="0"/>
              <a:cs typeface="Arial"/>
            </a:endParaRPr>
          </a:p>
          <a:p>
            <a:pPr marL="518144">
              <a:tabLst>
                <a:tab pos="4251722" algn="l"/>
              </a:tabLst>
            </a:pPr>
            <a:endParaRPr lang="en-US" sz="900" dirty="0">
              <a:highlight>
                <a:srgbClr val="FFFF00"/>
              </a:highlight>
              <a:latin typeface="Comic Sans MS" panose="030F0902030302020204" pitchFamily="66" charset="0"/>
              <a:cs typeface="Arial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sz="1050" dirty="0">
                <a:latin typeface="Comic Sans MS" panose="030F0902030302020204" pitchFamily="66" charset="0"/>
              </a:rPr>
              <a:t>1.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sz="1050" dirty="0">
                <a:latin typeface="Comic Sans MS" panose="030F0902030302020204" pitchFamily="66" charset="0"/>
              </a:rPr>
              <a:t>2.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sz="1050" dirty="0">
                <a:latin typeface="Comic Sans MS" panose="030F0902030302020204" pitchFamily="66" charset="0"/>
              </a:rPr>
              <a:t>3</a:t>
            </a:r>
          </a:p>
          <a:p>
            <a:pPr marL="228600" indent="-228600">
              <a:buFont typeface="+mj-lt"/>
              <a:buAutoNum type="arabicPeriod"/>
            </a:pPr>
            <a:endParaRPr lang="en-US" sz="1100" dirty="0">
              <a:latin typeface="Comic Sans MS" panose="030F0902030302020204" pitchFamily="66" charset="0"/>
              <a:cs typeface="Arial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151870" y="2424417"/>
            <a:ext cx="5900210" cy="43748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65306" tIns="32653" rIns="65306" bIns="32653" rtlCol="0">
            <a:spAutoFit/>
          </a:bodyPr>
          <a:lstStyle/>
          <a:p>
            <a:pPr marL="518144">
              <a:tabLst>
                <a:tab pos="4251722" algn="l"/>
              </a:tabLst>
            </a:pPr>
            <a:endParaRPr lang="en-US" sz="1000"/>
          </a:p>
          <a:p>
            <a:pPr marL="518144">
              <a:tabLst>
                <a:tab pos="4251722" algn="l"/>
              </a:tabLst>
            </a:pPr>
            <a:r>
              <a:rPr lang="en-US" sz="1000"/>
              <a:t>For each of our Priorities (above), our Key Goals and Stretch Goals* are:</a:t>
            </a:r>
          </a:p>
          <a:p>
            <a:pPr marL="518144">
              <a:tabLst>
                <a:tab pos="4251722" algn="l"/>
              </a:tabLst>
            </a:pPr>
            <a:endParaRPr lang="en-US" sz="1000" u="sng"/>
          </a:p>
          <a:p>
            <a:pPr marL="518144">
              <a:tabLst>
                <a:tab pos="4251722" algn="l"/>
              </a:tabLst>
            </a:pPr>
            <a:endParaRPr lang="en-US" sz="1000" u="sng"/>
          </a:p>
          <a:p>
            <a:pPr marL="518144">
              <a:tabLst>
                <a:tab pos="4251722" algn="l"/>
              </a:tabLst>
            </a:pPr>
            <a:endParaRPr lang="en-US" sz="1000" u="sng"/>
          </a:p>
          <a:p>
            <a:pPr marL="518144">
              <a:tabLst>
                <a:tab pos="4251722" algn="l"/>
              </a:tabLst>
            </a:pPr>
            <a:endParaRPr lang="en-US" sz="1000" u="sng"/>
          </a:p>
          <a:p>
            <a:pPr marL="518144">
              <a:tabLst>
                <a:tab pos="4251722" algn="l"/>
              </a:tabLst>
            </a:pPr>
            <a:endParaRPr lang="en-US" sz="1000" u="sng"/>
          </a:p>
          <a:p>
            <a:pPr marL="518144">
              <a:tabLst>
                <a:tab pos="4251722" algn="l"/>
              </a:tabLst>
            </a:pPr>
            <a:endParaRPr lang="en-US" sz="1000" u="sng"/>
          </a:p>
          <a:p>
            <a:pPr marL="518144">
              <a:tabLst>
                <a:tab pos="4251722" algn="l"/>
              </a:tabLst>
            </a:pPr>
            <a:endParaRPr lang="en-US" sz="1000" u="sng"/>
          </a:p>
          <a:p>
            <a:pPr marL="518144">
              <a:tabLst>
                <a:tab pos="4251722" algn="l"/>
              </a:tabLst>
            </a:pPr>
            <a:endParaRPr lang="en-US" sz="1000" u="sng"/>
          </a:p>
          <a:p>
            <a:pPr marL="518144">
              <a:tabLst>
                <a:tab pos="4251722" algn="l"/>
              </a:tabLst>
            </a:pPr>
            <a:endParaRPr lang="en-US" sz="1000" u="sng"/>
          </a:p>
          <a:p>
            <a:pPr marL="518144">
              <a:tabLst>
                <a:tab pos="4251722" algn="l"/>
              </a:tabLst>
            </a:pPr>
            <a:endParaRPr lang="en-US" sz="1000" u="sng"/>
          </a:p>
          <a:p>
            <a:pPr marL="518144">
              <a:tabLst>
                <a:tab pos="4251722" algn="l"/>
              </a:tabLst>
            </a:pPr>
            <a:endParaRPr lang="en-US" sz="1000" u="sng"/>
          </a:p>
          <a:p>
            <a:pPr marL="518144">
              <a:tabLst>
                <a:tab pos="4251722" algn="l"/>
              </a:tabLst>
            </a:pPr>
            <a:endParaRPr lang="en-US" sz="1000" u="sng"/>
          </a:p>
          <a:p>
            <a:pPr marL="518144">
              <a:tabLst>
                <a:tab pos="4251722" algn="l"/>
              </a:tabLst>
            </a:pPr>
            <a:endParaRPr lang="en-US" sz="1000" u="sng"/>
          </a:p>
          <a:p>
            <a:pPr marL="518144">
              <a:tabLst>
                <a:tab pos="4251722" algn="l"/>
              </a:tabLst>
            </a:pPr>
            <a:endParaRPr lang="en-US" sz="1000" u="sng"/>
          </a:p>
          <a:p>
            <a:pPr marL="518144">
              <a:tabLst>
                <a:tab pos="4251722" algn="l"/>
              </a:tabLst>
            </a:pPr>
            <a:endParaRPr lang="en-US" sz="1000" u="sng"/>
          </a:p>
          <a:p>
            <a:pPr marL="518144">
              <a:tabLst>
                <a:tab pos="4251722" algn="l"/>
              </a:tabLst>
            </a:pPr>
            <a:endParaRPr lang="en-US" sz="1000" u="sng"/>
          </a:p>
          <a:p>
            <a:pPr marL="518144">
              <a:tabLst>
                <a:tab pos="4251722" algn="l"/>
              </a:tabLst>
            </a:pPr>
            <a:endParaRPr lang="en-US" sz="1000" u="sng"/>
          </a:p>
          <a:p>
            <a:pPr marL="518144">
              <a:tabLst>
                <a:tab pos="4251722" algn="l"/>
              </a:tabLst>
            </a:pPr>
            <a:endParaRPr lang="en-US" sz="1000" u="sng"/>
          </a:p>
          <a:p>
            <a:pPr marL="518144">
              <a:tabLst>
                <a:tab pos="4251722" algn="l"/>
              </a:tabLst>
            </a:pPr>
            <a:endParaRPr lang="en-US" sz="1000" u="sng"/>
          </a:p>
          <a:p>
            <a:pPr marL="518144">
              <a:tabLst>
                <a:tab pos="4251722" algn="l"/>
              </a:tabLst>
            </a:pPr>
            <a:endParaRPr lang="en-US" sz="1000" u="sng"/>
          </a:p>
          <a:p>
            <a:pPr marL="518144">
              <a:tabLst>
                <a:tab pos="4251722" algn="l"/>
              </a:tabLst>
            </a:pPr>
            <a:endParaRPr lang="en-US" sz="1000" u="sng"/>
          </a:p>
          <a:p>
            <a:pPr algn="ctr">
              <a:tabLst>
                <a:tab pos="4251722" algn="l"/>
              </a:tabLst>
            </a:pPr>
            <a:endParaRPr lang="en-US" sz="1000" b="1"/>
          </a:p>
          <a:p>
            <a:pPr algn="ctr">
              <a:tabLst>
                <a:tab pos="4251722" algn="l"/>
              </a:tabLst>
            </a:pPr>
            <a:endParaRPr lang="en-US" sz="1000" b="1"/>
          </a:p>
          <a:p>
            <a:pPr algn="ctr">
              <a:tabLst>
                <a:tab pos="4251722" algn="l"/>
              </a:tabLst>
            </a:pPr>
            <a:endParaRPr lang="en-US" sz="1000" b="1"/>
          </a:p>
          <a:p>
            <a:pPr algn="ctr">
              <a:tabLst>
                <a:tab pos="4251722" algn="l"/>
              </a:tabLst>
            </a:pPr>
            <a:endParaRPr lang="en-US" sz="1000" b="1"/>
          </a:p>
        </p:txBody>
      </p:sp>
      <p:graphicFrame>
        <p:nvGraphicFramePr>
          <p:cNvPr id="39" name="Table 3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2425644"/>
              </p:ext>
            </p:extLst>
          </p:nvPr>
        </p:nvGraphicFramePr>
        <p:xfrm>
          <a:off x="6324144" y="2942514"/>
          <a:ext cx="5588566" cy="25762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942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94283">
                  <a:extLst>
                    <a:ext uri="{9D8B030D-6E8A-4147-A177-3AD203B41FA5}">
                      <a16:colId xmlns:a16="http://schemas.microsoft.com/office/drawing/2014/main" val="2501683431"/>
                    </a:ext>
                  </a:extLst>
                </a:gridCol>
              </a:tblGrid>
              <a:tr h="460109">
                <a:tc>
                  <a:txBody>
                    <a:bodyPr/>
                    <a:lstStyle/>
                    <a:p>
                      <a:pPr algn="ctr"/>
                      <a:r>
                        <a:rPr lang="en-US" sz="1000">
                          <a:solidFill>
                            <a:schemeClr val="bg1"/>
                          </a:solidFill>
                        </a:rPr>
                        <a:t>Goals (SMART)</a:t>
                      </a:r>
                    </a:p>
                  </a:txBody>
                  <a:tcPr marL="65315" marR="65315" marT="32657" marB="3265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bg1"/>
                          </a:solidFill>
                        </a:rPr>
                        <a:t>Accompanying 10x*Stretch Goal </a:t>
                      </a:r>
                    </a:p>
                  </a:txBody>
                  <a:tcPr marL="65315" marR="65315" marT="32657" marB="3265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343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400" dirty="0">
                          <a:latin typeface="Comic Sans MS" panose="030F0902030302020204" pitchFamily="66" charset="0"/>
                          <a:cs typeface="Comic Sans MS"/>
                        </a:rPr>
                        <a:t>Insert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lang="en-US" sz="1400" dirty="0">
                        <a:latin typeface="Comic Sans MS" panose="030F0902030302020204" pitchFamily="66" charset="0"/>
                        <a:cs typeface="Comic Sans MS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en-US" sz="1400" dirty="0">
                        <a:latin typeface="Comic Sans MS" panose="030F0902030302020204" pitchFamily="66" charset="0"/>
                        <a:cs typeface="Comic Sans MS"/>
                      </a:endParaRPr>
                    </a:p>
                  </a:txBody>
                  <a:tcPr marL="65315" marR="65315" marT="32657" marB="326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US" sz="1400" dirty="0">
                        <a:latin typeface="Comic Sans MS" panose="030F0902030302020204" pitchFamily="66" charset="0"/>
                        <a:cs typeface="Comic Sans MS"/>
                      </a:endParaRPr>
                    </a:p>
                  </a:txBody>
                  <a:tcPr marL="65315" marR="65315" marT="32657" marB="326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343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Comic Sans MS" panose="030F0902030302020204" pitchFamily="66" charset="0"/>
                          <a:cs typeface="Comic Sans MS"/>
                        </a:rPr>
                        <a:t>Insert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lang="en-US" sz="1400" dirty="0">
                        <a:latin typeface="Comic Sans MS" panose="030F0902030302020204" pitchFamily="66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en-US" sz="1400" dirty="0">
                        <a:latin typeface="Comic Sans MS" panose="030F0902030302020204" pitchFamily="66" charset="0"/>
                      </a:endParaRPr>
                    </a:p>
                  </a:txBody>
                  <a:tcPr marL="65315" marR="65315" marT="32657" marB="326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US" sz="1400" dirty="0">
                        <a:latin typeface="Comic Sans MS" panose="030F0902030302020204" pitchFamily="66" charset="0"/>
                      </a:endParaRPr>
                    </a:p>
                  </a:txBody>
                  <a:tcPr marL="65315" marR="65315" marT="32657" marB="326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343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400" dirty="0">
                          <a:latin typeface="Comic Sans MS" panose="030F0902030302020204" pitchFamily="66" charset="0"/>
                        </a:rPr>
                        <a:t>Insert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lang="en-US" sz="1400" dirty="0">
                        <a:latin typeface="Comic Sans MS" panose="030F0902030302020204" pitchFamily="66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en-US" sz="1400" dirty="0">
                        <a:latin typeface="Comic Sans MS" panose="030F0902030302020204" pitchFamily="66" charset="0"/>
                      </a:endParaRPr>
                    </a:p>
                  </a:txBody>
                  <a:tcPr marL="65315" marR="65315" marT="32657" marB="326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US" sz="1400" dirty="0">
                        <a:latin typeface="Comic Sans MS" panose="030F0902030302020204" pitchFamily="66" charset="0"/>
                      </a:endParaRPr>
                    </a:p>
                  </a:txBody>
                  <a:tcPr marL="65315" marR="65315" marT="32657" marB="326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80681740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59689" y="2506431"/>
            <a:ext cx="5757745" cy="619942"/>
          </a:xfrm>
          <a:prstGeom prst="rect">
            <a:avLst/>
          </a:prstGeom>
          <a:solidFill>
            <a:schemeClr val="bg1"/>
          </a:solidFill>
        </p:spPr>
        <p:txBody>
          <a:bodyPr wrap="square" lIns="65306" tIns="32653" rIns="65306" bIns="32653" rtlCol="0">
            <a:spAutoFit/>
          </a:bodyPr>
          <a:lstStyle/>
          <a:p>
            <a:pPr marL="93663" indent="-93663" algn="ctr">
              <a:buFont typeface="Arial" panose="020B0604020202020204" pitchFamily="34" charset="0"/>
              <a:buChar char="•"/>
            </a:pPr>
            <a:r>
              <a:rPr lang="en-US" sz="1200" dirty="0">
                <a:latin typeface="Comic Sans MS" panose="030F0902030302020204" pitchFamily="66" charset="0"/>
                <a:cs typeface="Arial"/>
              </a:rPr>
              <a:t>Insert</a:t>
            </a:r>
          </a:p>
          <a:p>
            <a:pPr marL="93663" indent="-93663" algn="ctr">
              <a:buFont typeface="Arial" panose="020B0604020202020204" pitchFamily="34" charset="0"/>
              <a:buChar char="•"/>
            </a:pPr>
            <a:endParaRPr lang="en-US" sz="1200" dirty="0">
              <a:latin typeface="Comic Sans MS" panose="030F0902030302020204" pitchFamily="66" charset="0"/>
              <a:cs typeface="Arial"/>
            </a:endParaRPr>
          </a:p>
          <a:p>
            <a:pPr marL="93663" indent="-93663" algn="ctr">
              <a:buFont typeface="Arial" panose="020B0604020202020204" pitchFamily="34" charset="0"/>
              <a:buChar char="•"/>
            </a:pPr>
            <a:endParaRPr lang="en-US" sz="1200" dirty="0">
              <a:latin typeface="Comic Sans MS" panose="030F0902030302020204" pitchFamily="66" charset="0"/>
              <a:cs typeface="Arial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79290" y="3461267"/>
            <a:ext cx="2769711" cy="958496"/>
          </a:xfrm>
          <a:prstGeom prst="rect">
            <a:avLst/>
          </a:prstGeom>
          <a:noFill/>
        </p:spPr>
        <p:txBody>
          <a:bodyPr wrap="square" lIns="65306" tIns="32653" rIns="65306" bIns="32653" rtlCol="0">
            <a:spAutoFit/>
          </a:bodyPr>
          <a:lstStyle/>
          <a:p>
            <a:endParaRPr lang="en-US" dirty="0">
              <a:latin typeface="Comic Sans MS" panose="030F0902030302020204" pitchFamily="66" charset="0"/>
              <a:cs typeface="Arial"/>
            </a:endParaRPr>
          </a:p>
          <a:p>
            <a:pPr marL="122450" indent="-122450">
              <a:buFont typeface="Arial"/>
              <a:buChar char="•"/>
            </a:pPr>
            <a:r>
              <a:rPr lang="en-US" sz="1200" dirty="0">
                <a:latin typeface="Comic Sans MS" panose="030F0902030302020204" pitchFamily="66" charset="0"/>
                <a:cs typeface="Arial"/>
              </a:rPr>
              <a:t>Insert</a:t>
            </a:r>
          </a:p>
          <a:p>
            <a:pPr marL="122450" indent="-122450">
              <a:buFont typeface="Arial"/>
              <a:buChar char="•"/>
            </a:pPr>
            <a:endParaRPr lang="en-US" sz="1400" dirty="0">
              <a:latin typeface="Comic Sans MS" panose="030F0902030302020204" pitchFamily="66" charset="0"/>
              <a:cs typeface="Arial"/>
            </a:endParaRPr>
          </a:p>
          <a:p>
            <a:pPr marL="122450" indent="-122450">
              <a:buFont typeface="Arial"/>
              <a:buChar char="•"/>
            </a:pPr>
            <a:endParaRPr lang="en-US" sz="1400" dirty="0">
              <a:latin typeface="Comic Sans MS" panose="030F0902030302020204" pitchFamily="66" charset="0"/>
              <a:cs typeface="Arial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197069" y="4202582"/>
            <a:ext cx="860696" cy="342943"/>
          </a:xfrm>
          <a:prstGeom prst="rect">
            <a:avLst/>
          </a:prstGeom>
          <a:noFill/>
        </p:spPr>
        <p:txBody>
          <a:bodyPr wrap="square" lIns="65306" tIns="32653" rIns="65306" bIns="32653" rtlCol="0">
            <a:spAutoFit/>
          </a:bodyPr>
          <a:lstStyle/>
          <a:p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3425793" y="3916205"/>
            <a:ext cx="2403247" cy="1204717"/>
          </a:xfrm>
          <a:prstGeom prst="rect">
            <a:avLst/>
          </a:prstGeom>
          <a:noFill/>
        </p:spPr>
        <p:txBody>
          <a:bodyPr wrap="square" lIns="65306" tIns="32653" rIns="65306" bIns="32653" rtlCol="0">
            <a:spAutoFit/>
          </a:bodyPr>
          <a:lstStyle/>
          <a:p>
            <a:endParaRPr lang="en-US" sz="1200" dirty="0">
              <a:latin typeface="Comic Sans MS" panose="030F0902030302020204" pitchFamily="66" charset="0"/>
              <a:cs typeface="Arial"/>
            </a:endParaRPr>
          </a:p>
          <a:p>
            <a:pPr marL="122450" indent="-122450">
              <a:buFont typeface="Arial"/>
              <a:buChar char="•"/>
            </a:pPr>
            <a:r>
              <a:rPr lang="en-AU" sz="1200" dirty="0">
                <a:latin typeface="Comic Sans MS" panose="030F0902030302020204" pitchFamily="66" charset="0"/>
                <a:cs typeface="Arial"/>
              </a:rPr>
              <a:t>Insert</a:t>
            </a:r>
          </a:p>
          <a:p>
            <a:pPr marL="122450" indent="-122450">
              <a:buFont typeface="Arial"/>
              <a:buChar char="•"/>
            </a:pPr>
            <a:endParaRPr lang="en-AU" sz="1200" dirty="0">
              <a:latin typeface="Comic Sans MS" panose="030F0902030302020204" pitchFamily="66" charset="0"/>
              <a:cs typeface="Arial"/>
            </a:endParaRPr>
          </a:p>
          <a:p>
            <a:pPr marL="122450" indent="-122450">
              <a:buFont typeface="Arial"/>
              <a:buChar char="•"/>
            </a:pPr>
            <a:endParaRPr lang="en-AU" sz="1200" dirty="0">
              <a:latin typeface="Comic Sans MS" panose="030F0902030302020204" pitchFamily="66" charset="0"/>
              <a:cs typeface="Arial"/>
            </a:endParaRPr>
          </a:p>
          <a:p>
            <a:pPr marL="122450" indent="-122450">
              <a:buFont typeface="Arial"/>
              <a:buChar char="•"/>
            </a:pPr>
            <a:endParaRPr lang="en-AU" sz="1200" dirty="0">
              <a:latin typeface="Comic Sans MS" panose="030F0902030302020204" pitchFamily="66" charset="0"/>
              <a:cs typeface="Arial"/>
            </a:endParaRPr>
          </a:p>
          <a:p>
            <a:pPr marL="122450" indent="-122450">
              <a:buFont typeface="Arial"/>
              <a:buChar char="•"/>
            </a:pPr>
            <a:endParaRPr lang="en-US" sz="1400" dirty="0">
              <a:latin typeface="Comic Sans MS" panose="030F0902030302020204" pitchFamily="66" charset="0"/>
              <a:cs typeface="Arial"/>
            </a:endParaRPr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4A0DDCD7-648A-C74F-AD77-79CEA064C2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86499" y="180640"/>
            <a:ext cx="2743200" cy="53724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4ABDF90-1271-E7A6-44A3-21C55F6662BC}"/>
              </a:ext>
            </a:extLst>
          </p:cNvPr>
          <p:cNvSpPr txBox="1"/>
          <p:nvPr/>
        </p:nvSpPr>
        <p:spPr>
          <a:xfrm>
            <a:off x="6268207" y="6329791"/>
            <a:ext cx="564450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7325" indent="-187325">
              <a:buAutoNum type="arabicPeriod"/>
            </a:pPr>
            <a:r>
              <a:rPr lang="en-US" sz="1100" i="1" dirty="0">
                <a:latin typeface="Helvetica" pitchFamily="2" charset="0"/>
              </a:rPr>
              <a:t>*How could we leverage this to benefit a much larger audience?</a:t>
            </a:r>
          </a:p>
          <a:p>
            <a:pPr marL="187325" indent="-187325">
              <a:buAutoNum type="arabicPeriod"/>
            </a:pPr>
            <a:r>
              <a:rPr lang="en-US" sz="1100" i="1" dirty="0">
                <a:latin typeface="Helvetica" pitchFamily="2" charset="0"/>
              </a:rPr>
              <a:t>*How could we do it faster/easier and/or with less inputs/resources?</a:t>
            </a:r>
          </a:p>
        </p:txBody>
      </p:sp>
    </p:spTree>
    <p:extLst>
      <p:ext uri="{BB962C8B-B14F-4D97-AF65-F5344CB8AC3E}">
        <p14:creationId xmlns:p14="http://schemas.microsoft.com/office/powerpoint/2010/main" val="157936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26309</TotalTime>
  <Words>193</Words>
  <Application>Microsoft Macintosh PowerPoint</Application>
  <PresentationFormat>Widescreen</PresentationFormat>
  <Paragraphs>95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American Typewriter</vt:lpstr>
      <vt:lpstr>Aptos</vt:lpstr>
      <vt:lpstr>Arial</vt:lpstr>
      <vt:lpstr>Calibri</vt:lpstr>
      <vt:lpstr>Calibri Light</vt:lpstr>
      <vt:lpstr>Comic Sans MS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Alistair Kerr</dc:creator>
  <cp:lastModifiedBy>Danielle Stebbins</cp:lastModifiedBy>
  <cp:revision>128</cp:revision>
  <cp:lastPrinted>2024-11-24T03:07:09Z</cp:lastPrinted>
  <dcterms:created xsi:type="dcterms:W3CDTF">2024-02-20T03:06:37Z</dcterms:created>
  <dcterms:modified xsi:type="dcterms:W3CDTF">2025-11-23T22:48:02Z</dcterms:modified>
</cp:coreProperties>
</file>