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462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E4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50"/>
    <p:restoredTop sz="96327"/>
  </p:normalViewPr>
  <p:slideViewPr>
    <p:cSldViewPr snapToGrid="0">
      <p:cViewPr>
        <p:scale>
          <a:sx n="97" d="100"/>
          <a:sy n="97" d="100"/>
        </p:scale>
        <p:origin x="127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61CF3-13D4-6F46-9796-5C302AEC80D8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65693-E4A0-E347-BE5F-9FE3B4DD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98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35584-CA62-1393-643E-998EDCEDC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62BA99-C74E-2FC7-70EA-D0E89119B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EABE3-BA4F-54D7-DA83-8746B2671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81C7-A744-5247-BE3C-5E5CECB8C407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2C32A-C11B-0B1B-AC44-613EDB12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0DE25-1B9A-64E2-B6FC-5C0DB3E1A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CA19-72C1-214C-9DD1-2F40E8DF6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06715-55C2-8F0A-1705-8AD55B98F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34D6D7-961A-3E2F-B384-F9DEC1306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343AD-E274-D159-2408-00C4F374E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81C7-A744-5247-BE3C-5E5CECB8C407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FDE8E-B1F8-4459-8541-EB0C1D46D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70D37-B15B-3A1F-E8BD-C4434FBB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CA19-72C1-214C-9DD1-2F40E8DF6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15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484B5B-0D6A-658C-1578-6BE7B71BDB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C9A922-6BAB-E271-0CDC-A33E967E5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F650F-68B4-2401-D787-EBB81DB54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81C7-A744-5247-BE3C-5E5CECB8C407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2A67-0AA8-E4A4-F9C1-7D0ACB8D4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B21C5-D67B-B9EA-39A2-EBBE97C6E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CA19-72C1-214C-9DD1-2F40E8DF6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78674-A8FE-A8B2-8092-ABF9492CA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6178C-832E-EF21-8357-70475E338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96010-0130-9CC8-C3D9-DF97F2B52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81C7-A744-5247-BE3C-5E5CECB8C407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F3A23-0C46-141B-9C01-F37228967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7854B-C90D-1A6F-7E94-867F6AFB0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CA19-72C1-214C-9DD1-2F40E8DF6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89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FABCD-AE74-67A3-3D63-2437BC066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A1398-94F4-7F0A-D6B6-DCA7F3B5A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A4A97-C0E3-4395-F053-A8F64F852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81C7-A744-5247-BE3C-5E5CECB8C407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E9167-CD38-F16D-B3D2-C0477EF03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08EFB-417F-2D84-9271-3DB33D6AA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CA19-72C1-214C-9DD1-2F40E8DF6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98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91FA1-7A1C-DCD8-1059-31674FFE8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58FFA-B963-B7F2-3D8E-DE618D655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BF6C6-DE7E-3253-0635-10B519372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B9512-B8B6-4903-BEA0-C429E0CCD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81C7-A744-5247-BE3C-5E5CECB8C407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8E77B-C866-8039-7CBB-1880CA162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436DB-0E44-D6C9-BB91-81F886AC5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CA19-72C1-214C-9DD1-2F40E8DF6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5DC1F-5E44-0896-1AF3-CDEF8332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A149AC-4157-4B81-BF42-205429ED1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91FE2-441B-442C-EAED-446AE5BD0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E2B489-C51A-CC39-F803-B80ED3967E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E8125D-0494-F4DA-75A9-0DA1C60A04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2186B7-F041-E9D7-4BF8-ACCB1CF0D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81C7-A744-5247-BE3C-5E5CECB8C407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2892D8-95F9-CA6B-0783-1FB9EE9E0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D5D2EC-BDC1-8D8B-9527-4B43FA4A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CA19-72C1-214C-9DD1-2F40E8DF6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63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902B3-2A46-7E1B-0613-8549301F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29830B-8477-2AAE-A813-8380AAD0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81C7-A744-5247-BE3C-5E5CECB8C407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0379B4-2C18-B59E-CD1A-3A34769BE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92554D-45D1-01FD-F713-B8206B98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CA19-72C1-214C-9DD1-2F40E8DF6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8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3FC57-649A-0864-1461-7D5F30B1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81C7-A744-5247-BE3C-5E5CECB8C407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F9481-47DC-B42F-83A5-6CA3F0C5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DC38F-2D98-55AF-F204-E9FCABE0D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CA19-72C1-214C-9DD1-2F40E8DF6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42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7FFD4-44F6-E694-F86E-C03285A16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98A77-BBAA-FE06-1AA2-62D1672E7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A7B225-3708-0C38-E4C8-5AA156322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D0C09-A499-26C1-89C2-CE7E1709A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81C7-A744-5247-BE3C-5E5CECB8C407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174FCF-5886-8E4F-20CD-AF23B8530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02B61-DBF3-E58C-5F72-AE5D69D1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CA19-72C1-214C-9DD1-2F40E8DF6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83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CE686-EF37-272E-95B0-BBBA3E03B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3E2D4B-D2B8-A161-EFA4-C138926C92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290252-88A2-33DC-908D-8FC784AB0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BBD72-4EDF-04EE-3A94-70726A789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81C7-A744-5247-BE3C-5E5CECB8C407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CE029-3D04-844B-6F62-FA008860B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9D4C2-4005-B486-327C-92AC8938F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CA19-72C1-214C-9DD1-2F40E8DF6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32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F9C86D-0BE9-A8FD-B14C-7B880833E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11CA98-689A-8A74-0B20-64821270B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114BF-5AAA-A583-2796-8ACA6BAD3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81C7-A744-5247-BE3C-5E5CECB8C407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A3D10-0A87-5770-FF08-30F8D44282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28A01-51CD-831A-FE26-995C3310B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9CA19-72C1-214C-9DD1-2F40E8DF6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4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90E5F7-D5E2-B545-A9EC-EE0C6D0F8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13" y="1044622"/>
            <a:ext cx="11895385" cy="56370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FDB685-178B-5347-A9B8-A9C0B1B30801}"/>
              </a:ext>
            </a:extLst>
          </p:cNvPr>
          <p:cNvSpPr/>
          <p:nvPr/>
        </p:nvSpPr>
        <p:spPr>
          <a:xfrm>
            <a:off x="4618259" y="199343"/>
            <a:ext cx="4196983" cy="661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1" b="1" dirty="0">
                <a:latin typeface="Helvetica" pitchFamily="2" charset="0"/>
              </a:rPr>
              <a:t>Level Up Strategy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D8CCD9D-2259-2649-BCCD-FF79114817D5}"/>
              </a:ext>
            </a:extLst>
          </p:cNvPr>
          <p:cNvSpPr/>
          <p:nvPr/>
        </p:nvSpPr>
        <p:spPr>
          <a:xfrm>
            <a:off x="344709" y="99870"/>
            <a:ext cx="687219" cy="669458"/>
          </a:xfrm>
          <a:prstGeom prst="ellipse">
            <a:avLst/>
          </a:prstGeom>
          <a:solidFill>
            <a:srgbClr val="00B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569" tIns="26284" rIns="52569" bIns="26284" rtlCol="0" anchor="ctr"/>
          <a:lstStyle/>
          <a:p>
            <a:pPr algn="ctr"/>
            <a:endParaRPr lang="en-US" sz="102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514C6E-7CE5-1246-8FCA-97B0C684341B}"/>
              </a:ext>
            </a:extLst>
          </p:cNvPr>
          <p:cNvSpPr txBox="1"/>
          <p:nvPr/>
        </p:nvSpPr>
        <p:spPr>
          <a:xfrm>
            <a:off x="344707" y="121397"/>
            <a:ext cx="687217" cy="683895"/>
          </a:xfrm>
          <a:prstGeom prst="rect">
            <a:avLst/>
          </a:prstGeom>
          <a:noFill/>
        </p:spPr>
        <p:txBody>
          <a:bodyPr wrap="square" lIns="52569" tIns="26284" rIns="52569" bIns="26284" rtlCol="0">
            <a:spAutoFit/>
          </a:bodyPr>
          <a:lstStyle/>
          <a:p>
            <a:pPr algn="ctr"/>
            <a:r>
              <a:rPr lang="en-US" sz="4099" b="1" dirty="0">
                <a:solidFill>
                  <a:schemeClr val="bg1"/>
                </a:solidFill>
                <a:latin typeface="Helvetica" pitchFamily="2" charset="0"/>
                <a:ea typeface="American Typewriter" charset="0"/>
                <a:cs typeface="American Typewriter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191084-A51B-D848-B948-0C0DCE8902F1}"/>
              </a:ext>
            </a:extLst>
          </p:cNvPr>
          <p:cNvSpPr txBox="1"/>
          <p:nvPr/>
        </p:nvSpPr>
        <p:spPr>
          <a:xfrm>
            <a:off x="2092915" y="2620580"/>
            <a:ext cx="401424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20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9BCABB-41D5-9349-8529-22A23CDCB192}"/>
              </a:ext>
            </a:extLst>
          </p:cNvPr>
          <p:cNvSpPr txBox="1"/>
          <p:nvPr/>
        </p:nvSpPr>
        <p:spPr>
          <a:xfrm>
            <a:off x="1345824" y="2464470"/>
            <a:ext cx="9321945" cy="26037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020" dirty="0"/>
          </a:p>
          <a:p>
            <a:endParaRPr lang="en-US" sz="1020" dirty="0"/>
          </a:p>
          <a:p>
            <a:endParaRPr lang="en-US" sz="1020" dirty="0"/>
          </a:p>
          <a:p>
            <a:endParaRPr lang="en-US" sz="1020" dirty="0"/>
          </a:p>
          <a:p>
            <a:endParaRPr lang="en-US" sz="1020" dirty="0"/>
          </a:p>
          <a:p>
            <a:endParaRPr lang="en-US" sz="1020" dirty="0"/>
          </a:p>
          <a:p>
            <a:endParaRPr lang="en-US" sz="1020" dirty="0"/>
          </a:p>
          <a:p>
            <a:endParaRPr lang="en-US" sz="1020" dirty="0"/>
          </a:p>
          <a:p>
            <a:endParaRPr lang="en-US" sz="1020" dirty="0"/>
          </a:p>
          <a:p>
            <a:endParaRPr lang="en-US" sz="1020" dirty="0"/>
          </a:p>
          <a:p>
            <a:endParaRPr lang="en-US" sz="1020" dirty="0"/>
          </a:p>
          <a:p>
            <a:endParaRPr lang="en-US" sz="1020" dirty="0"/>
          </a:p>
          <a:p>
            <a:endParaRPr lang="en-US" sz="1020" dirty="0"/>
          </a:p>
          <a:p>
            <a:endParaRPr lang="en-US" sz="1020" dirty="0"/>
          </a:p>
          <a:p>
            <a:endParaRPr lang="en-US" sz="1020" dirty="0"/>
          </a:p>
          <a:p>
            <a:endParaRPr lang="en-US" sz="1020" dirty="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A54DF247-A68D-1A45-A1D9-FE3BD6C19C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3134978"/>
              </p:ext>
            </p:extLst>
          </p:nvPr>
        </p:nvGraphicFramePr>
        <p:xfrm>
          <a:off x="190802" y="2318657"/>
          <a:ext cx="11748855" cy="44136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1943">
                  <a:extLst>
                    <a:ext uri="{9D8B030D-6E8A-4147-A177-3AD203B41FA5}">
                      <a16:colId xmlns:a16="http://schemas.microsoft.com/office/drawing/2014/main" val="3686861433"/>
                    </a:ext>
                  </a:extLst>
                </a:gridCol>
                <a:gridCol w="2692765">
                  <a:extLst>
                    <a:ext uri="{9D8B030D-6E8A-4147-A177-3AD203B41FA5}">
                      <a16:colId xmlns:a16="http://schemas.microsoft.com/office/drawing/2014/main" val="216521429"/>
                    </a:ext>
                  </a:extLst>
                </a:gridCol>
                <a:gridCol w="2678051">
                  <a:extLst>
                    <a:ext uri="{9D8B030D-6E8A-4147-A177-3AD203B41FA5}">
                      <a16:colId xmlns:a16="http://schemas.microsoft.com/office/drawing/2014/main" val="216889357"/>
                    </a:ext>
                  </a:extLst>
                </a:gridCol>
                <a:gridCol w="3956015">
                  <a:extLst>
                    <a:ext uri="{9D8B030D-6E8A-4147-A177-3AD203B41FA5}">
                      <a16:colId xmlns:a16="http://schemas.microsoft.com/office/drawing/2014/main" val="2018275322"/>
                    </a:ext>
                  </a:extLst>
                </a:gridCol>
                <a:gridCol w="1340081">
                  <a:extLst>
                    <a:ext uri="{9D8B030D-6E8A-4147-A177-3AD203B41FA5}">
                      <a16:colId xmlns:a16="http://schemas.microsoft.com/office/drawing/2014/main" val="1194250104"/>
                    </a:ext>
                  </a:extLst>
                </a:gridCol>
              </a:tblGrid>
              <a:tr h="44136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471410" algn="l"/>
                        </a:tabLst>
                      </a:pP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Level: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471410" algn="l"/>
                        </a:tabLst>
                      </a:pPr>
                      <a:endParaRPr lang="en-AU" sz="1400" b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471410" algn="l"/>
                        </a:tabLst>
                      </a:pP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</a:t>
                      </a: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 (Focus):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471410" algn="l"/>
                        </a:tabLst>
                      </a:pPr>
                      <a:endParaRPr lang="en-AU" sz="1400" b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Wingdings" pitchFamily="2" charset="2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471410" algn="l"/>
                        </a:tabLst>
                      </a:pP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Confidence (Driver):</a:t>
                      </a:r>
                      <a:endParaRPr lang="en-AU" sz="1400" b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471410" algn="l"/>
                        </a:tabLst>
                      </a:pPr>
                      <a:endParaRPr lang="en-AU" sz="1400" b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471410" algn="l"/>
                        </a:tabLst>
                      </a:pP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Challenge (Approach):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471410" algn="l"/>
                        </a:tabLst>
                      </a:pPr>
                      <a:endParaRPr lang="en-AU" sz="1400" b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20" marR="570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7470775" algn="l"/>
                        </a:tabLst>
                      </a:pPr>
                      <a:r>
                        <a:rPr lang="en-AU" sz="1200" b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What are the ACHIEVEMENT challenges in terms of (a) Clarity of Vision and (b) Goals &amp; Targets to Level Up?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7470775" algn="l"/>
                        </a:tabLst>
                      </a:pPr>
                      <a:endParaRPr lang="en-AU" sz="1200" b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7470775" algn="l"/>
                        </a:tabLst>
                      </a:pPr>
                      <a:r>
                        <a:rPr lang="en-AU" sz="1200" b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Your Comments:</a:t>
                      </a:r>
                    </a:p>
                  </a:txBody>
                  <a:tcPr marL="57020" marR="570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AU" sz="1200" b="0" u="none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are the ENGAGEMENT challenges in terms of (a) Trust and Vulnerability and (b) Knowledge Sharing &amp; Succession to Level Up?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AU" sz="1200" b="0" u="none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AU" sz="1200" b="0" u="none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Your Comments:</a:t>
                      </a:r>
                    </a:p>
                  </a:txBody>
                  <a:tcPr marL="57020" marR="570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AU" sz="1200" b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What are the recommended TEAM DEVELOPMENT strategies to Level Up for:</a:t>
                      </a:r>
                    </a:p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200" b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KPI1: Vision and Action</a:t>
                      </a:r>
                    </a:p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200" b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KPI2: Performance Reporting</a:t>
                      </a:r>
                    </a:p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200" b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KPI3: Leveraging Diversity</a:t>
                      </a:r>
                    </a:p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200" b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KPI4: Work/Life &amp; Wellbeing</a:t>
                      </a:r>
                    </a:p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AU" sz="1200" b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AU" sz="1200" b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Your Comments:</a:t>
                      </a:r>
                    </a:p>
                  </a:txBody>
                  <a:tcPr marL="57020" marR="570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b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What is the team specific leadership</a:t>
                      </a:r>
                    </a:p>
                    <a:p>
                      <a:r>
                        <a:rPr lang="en-AU" sz="1200" b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APPROACH (</a:t>
                      </a:r>
                      <a:r>
                        <a:rPr lang="en-AU" sz="1200" b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ie</a:t>
                      </a:r>
                      <a:r>
                        <a:rPr lang="en-AU" sz="1200" b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.,</a:t>
                      </a:r>
                    </a:p>
                    <a:p>
                      <a:r>
                        <a:rPr lang="en-AU" sz="1200" b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manage, mentor, coach) required now and to Level Up?</a:t>
                      </a:r>
                    </a:p>
                    <a:p>
                      <a:endParaRPr lang="en-AU" sz="1200" b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en-AU" sz="1200" b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Your Comments:</a:t>
                      </a:r>
                      <a:endParaRPr lang="en-A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020" marR="570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27492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A53E7A8-8181-0D46-ACF9-1994CDE7A334}"/>
              </a:ext>
            </a:extLst>
          </p:cNvPr>
          <p:cNvSpPr txBox="1"/>
          <p:nvPr/>
        </p:nvSpPr>
        <p:spPr>
          <a:xfrm>
            <a:off x="190802" y="753046"/>
            <a:ext cx="6169843" cy="327540"/>
          </a:xfrm>
          <a:prstGeom prst="rect">
            <a:avLst/>
          </a:prstGeom>
          <a:noFill/>
        </p:spPr>
        <p:txBody>
          <a:bodyPr wrap="square" lIns="65291" tIns="32646" rIns="65291" bIns="32646" rtlCol="0">
            <a:spAutoFit/>
          </a:bodyPr>
          <a:lstStyle/>
          <a:p>
            <a:r>
              <a:rPr lang="en-US" sz="1700" b="1" dirty="0"/>
              <a:t>Team: </a:t>
            </a:r>
            <a:endParaRPr lang="en-US" sz="17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FA0960-6365-0DA5-6F62-62F557A61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034" y="236871"/>
            <a:ext cx="2549890" cy="49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39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26313</TotalTime>
  <Words>139</Words>
  <Application>Microsoft Macintosh PowerPoint</Application>
  <PresentationFormat>Widescreen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Alistair Kerr</dc:creator>
  <cp:lastModifiedBy>Danielle Stebbins</cp:lastModifiedBy>
  <cp:revision>129</cp:revision>
  <cp:lastPrinted>2024-11-24T03:07:09Z</cp:lastPrinted>
  <dcterms:created xsi:type="dcterms:W3CDTF">2024-02-20T03:06:37Z</dcterms:created>
  <dcterms:modified xsi:type="dcterms:W3CDTF">2025-11-23T22:40:41Z</dcterms:modified>
</cp:coreProperties>
</file>